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2" r:id="rId2"/>
    <p:sldId id="293" r:id="rId3"/>
    <p:sldId id="319" r:id="rId4"/>
    <p:sldId id="294" r:id="rId5"/>
    <p:sldId id="295" r:id="rId6"/>
    <p:sldId id="296" r:id="rId7"/>
    <p:sldId id="297" r:id="rId8"/>
    <p:sldId id="298" r:id="rId9"/>
    <p:sldId id="299" r:id="rId10"/>
    <p:sldId id="316" r:id="rId11"/>
    <p:sldId id="300" r:id="rId12"/>
    <p:sldId id="301" r:id="rId13"/>
    <p:sldId id="302" r:id="rId14"/>
    <p:sldId id="303" r:id="rId15"/>
    <p:sldId id="304" r:id="rId16"/>
    <p:sldId id="317" r:id="rId17"/>
    <p:sldId id="305" r:id="rId18"/>
    <p:sldId id="306" r:id="rId19"/>
    <p:sldId id="307" r:id="rId20"/>
    <p:sldId id="308" r:id="rId21"/>
    <p:sldId id="31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263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078"/>
    <a:srgbClr val="007E00"/>
    <a:srgbClr val="E5E3E0"/>
    <a:srgbClr val="B71817"/>
    <a:srgbClr val="B13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9"/>
    <p:restoredTop sz="88305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BA180-5F13-408E-A0D6-7110B1E06717}" type="datetimeFigureOut">
              <a:rPr lang="ko-KR" altLang="en-US" smtClean="0"/>
              <a:t>2021. 1. 6.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606EF-FBC1-4B08-91D6-1A18D5D24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4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606EF-FBC1-4B08-91D6-1A18D5D24F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1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360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11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30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6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1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910800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975" y="198772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solidFill>
                  <a:srgbClr val="556078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535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74269"/>
            <a:ext cx="4765183" cy="2862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14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108629"/>
            <a:ext cx="5708144" cy="912879"/>
          </a:xfr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905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521" y="402697"/>
            <a:ext cx="1021433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제모 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521" y="1091626"/>
            <a:ext cx="5365571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en-US" altLang="ko-KR" dirty="0"/>
              <a:t>Header 2  </a:t>
            </a: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930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2021. 1. 6.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5" r:id="rId6"/>
    <p:sldLayoutId id="2147483663" r:id="rId7"/>
    <p:sldLayoutId id="2147483662" r:id="rId8"/>
    <p:sldLayoutId id="2147483650" r:id="rId9"/>
    <p:sldLayoutId id="2147483651" r:id="rId10"/>
    <p:sldLayoutId id="2147483652" r:id="rId11"/>
    <p:sldLayoutId id="2147483653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emf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7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1571" y="2921168"/>
            <a:ext cx="4888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숫자형</a:t>
            </a: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2779DF-52F8-FD46-A7B5-2206250EF2A5}"/>
              </a:ext>
            </a:extLst>
          </p:cNvPr>
          <p:cNvSpPr/>
          <p:nvPr/>
        </p:nvSpPr>
        <p:spPr>
          <a:xfrm>
            <a:off x="101536" y="1372134"/>
            <a:ext cx="2385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시작하기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6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B2DD0A15-34D5-574E-AFDB-B45347470D1D}"/>
              </a:ext>
            </a:extLst>
          </p:cNvPr>
          <p:cNvSpPr txBox="1">
            <a:spLocks/>
          </p:cNvSpPr>
          <p:nvPr/>
        </p:nvSpPr>
        <p:spPr>
          <a:xfrm>
            <a:off x="3222883" y="270023"/>
            <a:ext cx="8802137" cy="992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정수형 데이터는 </a:t>
            </a:r>
            <a:r>
              <a:rPr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“integer”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자료형을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실수형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데이터는 </a:t>
            </a:r>
            <a:r>
              <a:rPr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“float”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자료형을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가집니다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이들은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덧셈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뺄셈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곱셈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나눗셈과</a:t>
            </a:r>
            <a:endParaRPr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같은 사칙연산을 수행할 수 있습니다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76127" y="3650528"/>
            <a:ext cx="9156444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실수와 실수의 덧셈 중 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1.2 + 2.2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실행해 보세요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결과가 출력되나요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또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왜 이와 같은 결과가 출력될까요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072ABAB-AC97-124B-BC49-C6C0E7D2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27" y="1859496"/>
            <a:ext cx="8121600" cy="119453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5E4460-1EAC-0B4A-87F1-BD7B144E9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10"/>
          <a:stretch/>
        </p:blipFill>
        <p:spPr>
          <a:xfrm>
            <a:off x="1076127" y="4540753"/>
            <a:ext cx="8121600" cy="156871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A89BE9-8A1E-7F4C-A7E3-A71540A3B01A}"/>
              </a:ext>
            </a:extLst>
          </p:cNvPr>
          <p:cNvSpPr txBox="1"/>
          <p:nvPr/>
        </p:nvSpPr>
        <p:spPr>
          <a:xfrm>
            <a:off x="1076127" y="4042363"/>
            <a:ext cx="80711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더하기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8689590" y="2003644"/>
            <a:ext cx="2897253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919196" y="2074083"/>
            <a:ext cx="2438040" cy="19785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정수형은 </a:t>
            </a: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en-US" altLang="ko-KR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</a:t>
            </a: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가집니다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8689590" y="4736942"/>
            <a:ext cx="1947927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A22B2381-CCD8-394B-B597-F3FF4C9B0E94}"/>
              </a:ext>
            </a:extLst>
          </p:cNvPr>
          <p:cNvSpPr txBox="1">
            <a:spLocks/>
          </p:cNvSpPr>
          <p:nvPr/>
        </p:nvSpPr>
        <p:spPr>
          <a:xfrm>
            <a:off x="8850383" y="4796748"/>
            <a:ext cx="1654331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정수형 데이터 간 덧셈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8689590" y="2718873"/>
            <a:ext cx="2897253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839452" y="2778679"/>
            <a:ext cx="2597528" cy="19785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실수형은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“float”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가집니다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순서도: 대체 처리 35"/>
          <p:cNvSpPr/>
          <p:nvPr/>
        </p:nvSpPr>
        <p:spPr>
          <a:xfrm>
            <a:off x="8689590" y="5549692"/>
            <a:ext cx="1947927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917682" y="5630764"/>
            <a:ext cx="1491742" cy="19785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정수와 실수의 덧셈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7407" y="298350"/>
            <a:ext cx="2282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정수형 </a:t>
            </a:r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실수형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77280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AE652168-4C79-A942-B65A-3354E4798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16" y="1299671"/>
            <a:ext cx="8121600" cy="147665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F320A34-A5DF-444D-A682-969326D4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16" y="3884262"/>
            <a:ext cx="8121600" cy="148393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75116" y="5663908"/>
            <a:ext cx="6973337" cy="37869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1.5 ⨉ 2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type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(1.5 * 2)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결과는 무엇일까요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768683" y="4135189"/>
            <a:ext cx="1944000" cy="360000"/>
            <a:chOff x="8768683" y="4477786"/>
            <a:chExt cx="1944000" cy="360000"/>
          </a:xfrm>
        </p:grpSpPr>
        <p:sp>
          <p:nvSpPr>
            <p:cNvPr id="48" name="순서도: 대체 처리 47"/>
            <p:cNvSpPr/>
            <p:nvPr/>
          </p:nvSpPr>
          <p:spPr>
            <a:xfrm>
              <a:off x="8768683" y="4477786"/>
              <a:ext cx="1944000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텍스트 개체 틀 4">
              <a:extLst>
                <a:ext uri="{FF2B5EF4-FFF2-40B4-BE49-F238E27FC236}">
                  <a16:creationId xmlns:a16="http://schemas.microsoft.com/office/drawing/2014/main" id="{A22B2381-CCD8-394B-B597-F3FF4C9B0E94}"/>
                </a:ext>
              </a:extLst>
            </p:cNvPr>
            <p:cNvSpPr txBox="1">
              <a:spLocks/>
            </p:cNvSpPr>
            <p:nvPr/>
          </p:nvSpPr>
          <p:spPr>
            <a:xfrm>
              <a:off x="8927513" y="4519287"/>
              <a:ext cx="178517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정수형 데이터 간 곱셈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197D9ED-C8B1-1E48-B73A-B0F6FFB6E0F8}"/>
              </a:ext>
            </a:extLst>
          </p:cNvPr>
          <p:cNvSpPr txBox="1"/>
          <p:nvPr/>
        </p:nvSpPr>
        <p:spPr>
          <a:xfrm>
            <a:off x="1075116" y="815399"/>
            <a:ext cx="80711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빼기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6023C8-A81D-AF46-8AEC-A3FA7D62E982}"/>
              </a:ext>
            </a:extLst>
          </p:cNvPr>
          <p:cNvSpPr txBox="1"/>
          <p:nvPr/>
        </p:nvSpPr>
        <p:spPr>
          <a:xfrm>
            <a:off x="1075116" y="3394833"/>
            <a:ext cx="80711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곱하기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768683" y="4944176"/>
            <a:ext cx="1944000" cy="360000"/>
            <a:chOff x="8768683" y="5325076"/>
            <a:chExt cx="1944000" cy="360000"/>
          </a:xfrm>
        </p:grpSpPr>
        <p:sp>
          <p:nvSpPr>
            <p:cNvPr id="45" name="순서도: 대체 처리 44"/>
            <p:cNvSpPr/>
            <p:nvPr/>
          </p:nvSpPr>
          <p:spPr>
            <a:xfrm>
              <a:off x="8768683" y="5325076"/>
              <a:ext cx="1944000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927513" y="5366577"/>
              <a:ext cx="1626341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정수와 실수의 곱셈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768683" y="2391477"/>
            <a:ext cx="1944000" cy="360000"/>
            <a:chOff x="8768683" y="2711488"/>
            <a:chExt cx="1944000" cy="360000"/>
          </a:xfrm>
        </p:grpSpPr>
        <p:sp>
          <p:nvSpPr>
            <p:cNvPr id="46" name="순서도: 대체 처리 45"/>
            <p:cNvSpPr/>
            <p:nvPr/>
          </p:nvSpPr>
          <p:spPr>
            <a:xfrm>
              <a:off x="8768683" y="2711488"/>
              <a:ext cx="1944000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005445" y="2752989"/>
              <a:ext cx="1470477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정수와 실수의 뺄셈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768683" y="1540990"/>
            <a:ext cx="1944000" cy="360000"/>
            <a:chOff x="8768683" y="1912874"/>
            <a:chExt cx="1944000" cy="360000"/>
          </a:xfrm>
        </p:grpSpPr>
        <p:sp>
          <p:nvSpPr>
            <p:cNvPr id="47" name="순서도: 대체 처리 46"/>
            <p:cNvSpPr/>
            <p:nvPr/>
          </p:nvSpPr>
          <p:spPr>
            <a:xfrm>
              <a:off x="8768683" y="1912874"/>
              <a:ext cx="1944000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946966" y="1954663"/>
              <a:ext cx="1765717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정수형 데이터 간 뺄셈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7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3112B29-E472-9A44-AA16-8C0DFB8EADCB}"/>
              </a:ext>
            </a:extLst>
          </p:cNvPr>
          <p:cNvSpPr txBox="1"/>
          <p:nvPr/>
        </p:nvSpPr>
        <p:spPr>
          <a:xfrm>
            <a:off x="1075690" y="561234"/>
            <a:ext cx="80711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나누기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BFD0E65-3CB1-474D-B835-710163BE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61" y="1030513"/>
            <a:ext cx="8121600" cy="209649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9CEA6E-585E-6845-9857-79DB3609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61" y="4482522"/>
            <a:ext cx="8121600" cy="54717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CC45E04-6BCC-EF45-BE20-ECE0080C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61" y="5784668"/>
            <a:ext cx="8121600" cy="53447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92151C-F7E5-A149-AFCA-791E33705535}"/>
              </a:ext>
            </a:extLst>
          </p:cNvPr>
          <p:cNvSpPr txBox="1"/>
          <p:nvPr/>
        </p:nvSpPr>
        <p:spPr>
          <a:xfrm>
            <a:off x="1075690" y="4015755"/>
            <a:ext cx="97791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몫 구하기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71EC65-8DF0-8347-A669-31F1016B24DA}"/>
              </a:ext>
            </a:extLst>
          </p:cNvPr>
          <p:cNvSpPr txBox="1"/>
          <p:nvPr/>
        </p:nvSpPr>
        <p:spPr>
          <a:xfrm>
            <a:off x="1075690" y="5317901"/>
            <a:ext cx="127590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나머지 구하기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75690" y="3570682"/>
            <a:ext cx="7863107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분자가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나눗셈은 불가능합니다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에러 발생을 방지하기 위해서는 어떻게 하면 좋을까요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981329" y="2053533"/>
            <a:ext cx="1947927" cy="360000"/>
            <a:chOff x="8981329" y="2042503"/>
            <a:chExt cx="1947927" cy="360000"/>
          </a:xfrm>
        </p:grpSpPr>
        <p:sp>
          <p:nvSpPr>
            <p:cNvPr id="46" name="순서도: 대체 처리 45"/>
            <p:cNvSpPr/>
            <p:nvPr/>
          </p:nvSpPr>
          <p:spPr>
            <a:xfrm>
              <a:off x="8981329" y="2042503"/>
              <a:ext cx="1947927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24102" y="2084004"/>
              <a:ext cx="166238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정수와 실수의 나눗셈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981329" y="1233883"/>
            <a:ext cx="2086826" cy="360000"/>
            <a:chOff x="8981329" y="1233883"/>
            <a:chExt cx="2086826" cy="360000"/>
          </a:xfrm>
        </p:grpSpPr>
        <p:sp>
          <p:nvSpPr>
            <p:cNvPr id="47" name="순서도: 대체 처리 46"/>
            <p:cNvSpPr/>
            <p:nvPr/>
          </p:nvSpPr>
          <p:spPr>
            <a:xfrm>
              <a:off x="8981329" y="1233883"/>
              <a:ext cx="2086826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35549" y="1275384"/>
              <a:ext cx="1778387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정수형 데이터 간 나눗셈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B4E77251-3CF8-364C-B5E0-104D7B1C003F}"/>
              </a:ext>
            </a:extLst>
          </p:cNvPr>
          <p:cNvSpPr txBox="1">
            <a:spLocks/>
          </p:cNvSpPr>
          <p:nvPr/>
        </p:nvSpPr>
        <p:spPr>
          <a:xfrm>
            <a:off x="1713644" y="3145190"/>
            <a:ext cx="3004421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" altLang="ko-Kore-KR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ZeroDivisionError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81330" y="2873183"/>
            <a:ext cx="1831920" cy="360000"/>
            <a:chOff x="8981330" y="2873183"/>
            <a:chExt cx="1831920" cy="360000"/>
          </a:xfrm>
        </p:grpSpPr>
        <p:sp>
          <p:nvSpPr>
            <p:cNvPr id="33" name="순서도: 대체 처리 32"/>
            <p:cNvSpPr/>
            <p:nvPr/>
          </p:nvSpPr>
          <p:spPr>
            <a:xfrm>
              <a:off x="8981330" y="2873183"/>
              <a:ext cx="1831920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62052" y="2914684"/>
              <a:ext cx="1470477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분자가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인 나눗셈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?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18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69D60CBD-8836-9A44-A243-C6DF3692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6" y="1804053"/>
            <a:ext cx="8121600" cy="231782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741775-D2BC-454D-A693-198F18CF901E}"/>
              </a:ext>
            </a:extLst>
          </p:cNvPr>
          <p:cNvSpPr txBox="1"/>
          <p:nvPr/>
        </p:nvSpPr>
        <p:spPr>
          <a:xfrm>
            <a:off x="1064662" y="1315949"/>
            <a:ext cx="93515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지수 계산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81329" y="2861543"/>
            <a:ext cx="1831921" cy="360000"/>
            <a:chOff x="8981329" y="2886882"/>
            <a:chExt cx="1831921" cy="360000"/>
          </a:xfrm>
        </p:grpSpPr>
        <p:sp>
          <p:nvSpPr>
            <p:cNvPr id="46" name="순서도: 대체 처리 45"/>
            <p:cNvSpPr/>
            <p:nvPr/>
          </p:nvSpPr>
          <p:spPr>
            <a:xfrm>
              <a:off x="8981329" y="2886882"/>
              <a:ext cx="1831921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50869" y="2945634"/>
              <a:ext cx="1513587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정수 밑과 실수 지수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981329" y="2047089"/>
            <a:ext cx="1831921" cy="360000"/>
            <a:chOff x="8981329" y="2047089"/>
            <a:chExt cx="1831921" cy="360000"/>
          </a:xfrm>
        </p:grpSpPr>
        <p:sp>
          <p:nvSpPr>
            <p:cNvPr id="47" name="순서도: 대체 처리 46"/>
            <p:cNvSpPr/>
            <p:nvPr/>
          </p:nvSpPr>
          <p:spPr>
            <a:xfrm>
              <a:off x="8981329" y="2047089"/>
              <a:ext cx="1831921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50869" y="2113525"/>
              <a:ext cx="1513587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정수 밑과 정수 지수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981330" y="3675998"/>
            <a:ext cx="1831920" cy="360000"/>
            <a:chOff x="8981330" y="3675998"/>
            <a:chExt cx="1831920" cy="360000"/>
          </a:xfrm>
        </p:grpSpPr>
        <p:sp>
          <p:nvSpPr>
            <p:cNvPr id="33" name="순서도: 대체 처리 32"/>
            <p:cNvSpPr/>
            <p:nvPr/>
          </p:nvSpPr>
          <p:spPr>
            <a:xfrm>
              <a:off x="8981330" y="3675998"/>
              <a:ext cx="1831920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50869" y="3734750"/>
              <a:ext cx="1513587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실수 밑과 정수 지수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72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9220C8B-E6E0-5148-8456-4A8800ADC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7" y="1604724"/>
            <a:ext cx="8121600" cy="305097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EFFC4F-482A-B04C-A4AF-8DFB67516AE6}"/>
              </a:ext>
            </a:extLst>
          </p:cNvPr>
          <p:cNvSpPr txBox="1"/>
          <p:nvPr/>
        </p:nvSpPr>
        <p:spPr>
          <a:xfrm>
            <a:off x="1076767" y="1173743"/>
            <a:ext cx="109460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연산식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계산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43687" y="3227173"/>
            <a:ext cx="2585590" cy="720000"/>
            <a:chOff x="8843687" y="4242751"/>
            <a:chExt cx="2585590" cy="720000"/>
          </a:xfrm>
        </p:grpSpPr>
        <p:sp>
          <p:nvSpPr>
            <p:cNvPr id="46" name="순서도: 대체 처리 45"/>
            <p:cNvSpPr/>
            <p:nvPr/>
          </p:nvSpPr>
          <p:spPr>
            <a:xfrm>
              <a:off x="8843687" y="4242751"/>
              <a:ext cx="2585590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013226" y="4301505"/>
              <a:ext cx="2321081" cy="5899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연산식에서는 괄호를 활용하여 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연산 순서를 결정할 수 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843687" y="2184118"/>
            <a:ext cx="2211517" cy="720000"/>
            <a:chOff x="8843687" y="3132234"/>
            <a:chExt cx="2211517" cy="720000"/>
          </a:xfrm>
        </p:grpSpPr>
        <p:sp>
          <p:nvSpPr>
            <p:cNvPr id="47" name="순서도: 대체 처리 46"/>
            <p:cNvSpPr/>
            <p:nvPr/>
          </p:nvSpPr>
          <p:spPr>
            <a:xfrm>
              <a:off x="8843687" y="3132234"/>
              <a:ext cx="2211517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013227" y="3198670"/>
              <a:ext cx="1927675" cy="5899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변수를 활용하여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연산식을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계산할 수 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843687" y="4270229"/>
            <a:ext cx="3042790" cy="720000"/>
            <a:chOff x="8843687" y="5218345"/>
            <a:chExt cx="3042790" cy="720000"/>
          </a:xfrm>
        </p:grpSpPr>
        <p:sp>
          <p:nvSpPr>
            <p:cNvPr id="33" name="순서도: 대체 처리 32"/>
            <p:cNvSpPr/>
            <p:nvPr/>
          </p:nvSpPr>
          <p:spPr>
            <a:xfrm>
              <a:off x="8843687" y="5218345"/>
              <a:ext cx="3042790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013227" y="5297396"/>
              <a:ext cx="2703852" cy="5899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수학에서와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마찬가지로 괄호의 위치에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따라 연산의 우선순위가 달라집니다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2225030" y="1126048"/>
            <a:ext cx="6973337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수학시간에 배운 다양한 공식을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파이썬으로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직접 구현해보세요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677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6982" y="2899480"/>
            <a:ext cx="4858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논리형 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B4C57F-B991-1C40-BA9B-5C157F98A7E4}"/>
              </a:ext>
            </a:extLst>
          </p:cNvPr>
          <p:cNvSpPr/>
          <p:nvPr/>
        </p:nvSpPr>
        <p:spPr>
          <a:xfrm>
            <a:off x="101536" y="1372134"/>
            <a:ext cx="2385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시작하기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23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49D36E1F-7629-924D-883C-2A251CE0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8" y="2947633"/>
            <a:ext cx="8121600" cy="280990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8949432" y="2871424"/>
            <a:ext cx="2419331" cy="720000"/>
            <a:chOff x="8949432" y="3041547"/>
            <a:chExt cx="2419331" cy="720000"/>
          </a:xfrm>
        </p:grpSpPr>
        <p:sp>
          <p:nvSpPr>
            <p:cNvPr id="49" name="순서도: 대체 처리 48"/>
            <p:cNvSpPr/>
            <p:nvPr/>
          </p:nvSpPr>
          <p:spPr>
            <a:xfrm>
              <a:off x="8949432" y="3041547"/>
              <a:ext cx="2419331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32914" y="3078382"/>
              <a:ext cx="2052367" cy="646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B139F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==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는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“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같다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”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의미하며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b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논리형 데이터를 반환합니다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64B17C7-58C2-2542-A78C-29DC44B54C6D}"/>
              </a:ext>
            </a:extLst>
          </p:cNvPr>
          <p:cNvSpPr txBox="1"/>
          <p:nvPr/>
        </p:nvSpPr>
        <p:spPr>
          <a:xfrm>
            <a:off x="1077598" y="2366281"/>
            <a:ext cx="109460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비교연산자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949432" y="3717282"/>
            <a:ext cx="2668713" cy="720000"/>
            <a:chOff x="8949432" y="3890092"/>
            <a:chExt cx="2668713" cy="720000"/>
          </a:xfrm>
        </p:grpSpPr>
        <p:sp>
          <p:nvSpPr>
            <p:cNvPr id="38" name="순서도: 대체 처리 37"/>
            <p:cNvSpPr/>
            <p:nvPr/>
          </p:nvSpPr>
          <p:spPr>
            <a:xfrm>
              <a:off x="8949432" y="3890092"/>
              <a:ext cx="2668713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07008" y="3926927"/>
              <a:ext cx="2353560" cy="646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문자열 데이터에도 비교연산자를 이용할 수 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949432" y="4563140"/>
            <a:ext cx="2419331" cy="720000"/>
            <a:chOff x="8949432" y="4726008"/>
            <a:chExt cx="2419331" cy="720000"/>
          </a:xfrm>
        </p:grpSpPr>
        <p:sp>
          <p:nvSpPr>
            <p:cNvPr id="40" name="순서도: 대체 처리 39"/>
            <p:cNvSpPr/>
            <p:nvPr/>
          </p:nvSpPr>
          <p:spPr>
            <a:xfrm>
              <a:off x="8949432" y="4726008"/>
              <a:ext cx="2419331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32914" y="4762843"/>
              <a:ext cx="2052366" cy="646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B139F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!=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는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“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다르다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”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의미하며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b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논리형 데이터를 반환합니다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949432" y="5408998"/>
            <a:ext cx="2668713" cy="720000"/>
            <a:chOff x="8949432" y="5579121"/>
            <a:chExt cx="2668713" cy="720000"/>
          </a:xfrm>
        </p:grpSpPr>
        <p:sp>
          <p:nvSpPr>
            <p:cNvPr id="45" name="순서도: 대체 처리 44"/>
            <p:cNvSpPr/>
            <p:nvPr/>
          </p:nvSpPr>
          <p:spPr>
            <a:xfrm>
              <a:off x="8949432" y="5579121"/>
              <a:ext cx="2668713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07008" y="5615956"/>
              <a:ext cx="2353561" cy="646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문자열 데이터에도 비교연산자를 이용할 수 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75718" y="283307"/>
            <a:ext cx="2282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논리형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다루기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22029" y="77374"/>
            <a:ext cx="52521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 </a:t>
            </a:r>
            <a:r>
              <a:rPr kumimoji="1" lang="en-US" altLang="ko-Kore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kumimoji="1"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</a:t>
            </a:r>
            <a:r>
              <a:rPr kumimoji="1"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False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r>
              <a:rPr kumimoji="1"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거짓</a:t>
            </a:r>
            <a:r>
              <a:rPr kumimoji="1"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의미하며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이들을 </a:t>
            </a:r>
            <a:r>
              <a:rPr kumimoji="1"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논리형</a:t>
            </a:r>
            <a:r>
              <a:rPr kumimoji="1"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(Boolean)”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데이터라 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논리형 데이터를 반환하는 비교연산자와 논리형 데이터를 다루는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논리연산자로 다양한 활용이 가능합니다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931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62A4713-BECE-734E-80F3-5C03B3076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7" y="1443388"/>
            <a:ext cx="8121600" cy="395920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8769256" y="4071382"/>
            <a:ext cx="2710281" cy="720000"/>
            <a:chOff x="8769256" y="4039515"/>
            <a:chExt cx="2710281" cy="720000"/>
          </a:xfrm>
        </p:grpSpPr>
        <p:sp>
          <p:nvSpPr>
            <p:cNvPr id="46" name="순서도: 대체 처리 45"/>
            <p:cNvSpPr/>
            <p:nvPr/>
          </p:nvSpPr>
          <p:spPr>
            <a:xfrm>
              <a:off x="8769256" y="4039515"/>
              <a:ext cx="2710281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969171" y="4076350"/>
              <a:ext cx="2310451" cy="646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B139F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&lt;=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는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“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작거나 같다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”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의미하며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b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논리형 데이터를 반환합니다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769256" y="3241714"/>
            <a:ext cx="2367381" cy="720000"/>
            <a:chOff x="8769256" y="3209555"/>
            <a:chExt cx="2367381" cy="720000"/>
          </a:xfrm>
        </p:grpSpPr>
        <p:sp>
          <p:nvSpPr>
            <p:cNvPr id="47" name="순서도: 대체 처리 46"/>
            <p:cNvSpPr/>
            <p:nvPr/>
          </p:nvSpPr>
          <p:spPr>
            <a:xfrm>
              <a:off x="8769256" y="3209555"/>
              <a:ext cx="2367381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935945" y="3246390"/>
              <a:ext cx="2034003" cy="646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B139F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&lt;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는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“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작다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”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의미하며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b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논리형 데이터를 반환합니다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769257" y="4901050"/>
            <a:ext cx="2710281" cy="720000"/>
            <a:chOff x="8769257" y="4901050"/>
            <a:chExt cx="2710281" cy="720000"/>
          </a:xfrm>
        </p:grpSpPr>
        <p:sp>
          <p:nvSpPr>
            <p:cNvPr id="33" name="순서도: 대체 처리 32"/>
            <p:cNvSpPr/>
            <p:nvPr/>
          </p:nvSpPr>
          <p:spPr>
            <a:xfrm>
              <a:off x="8769257" y="4901050"/>
              <a:ext cx="2710281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905981" y="4937885"/>
              <a:ext cx="2436832" cy="646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문자열 데이터에도 비교연산자를 이용할 수 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769257" y="2412046"/>
            <a:ext cx="2606372" cy="720000"/>
            <a:chOff x="8769257" y="2402910"/>
            <a:chExt cx="2606372" cy="720000"/>
          </a:xfrm>
        </p:grpSpPr>
        <p:sp>
          <p:nvSpPr>
            <p:cNvPr id="23" name="순서도: 대체 처리 22"/>
            <p:cNvSpPr/>
            <p:nvPr/>
          </p:nvSpPr>
          <p:spPr>
            <a:xfrm>
              <a:off x="8769257" y="2402910"/>
              <a:ext cx="2606372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917218" y="2439745"/>
              <a:ext cx="2310450" cy="646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B139F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&gt;=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는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“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크거나 같다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”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의미하며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b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논리형 데이터를 반환합니다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769257" y="1582378"/>
            <a:ext cx="2367380" cy="720000"/>
            <a:chOff x="8769257" y="1582378"/>
            <a:chExt cx="2367380" cy="720000"/>
          </a:xfrm>
        </p:grpSpPr>
        <p:sp>
          <p:nvSpPr>
            <p:cNvPr id="26" name="순서도: 대체 처리 25"/>
            <p:cNvSpPr/>
            <p:nvPr/>
          </p:nvSpPr>
          <p:spPr>
            <a:xfrm>
              <a:off x="8769257" y="1582378"/>
              <a:ext cx="2367380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935946" y="1619213"/>
              <a:ext cx="2034003" cy="646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rgbClr val="B139F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&gt;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는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“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크다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”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의미하며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b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논리형 데이터를 반환합니다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549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E741775-D2BC-454D-A693-198F18CF901E}"/>
              </a:ext>
            </a:extLst>
          </p:cNvPr>
          <p:cNvSpPr txBox="1"/>
          <p:nvPr/>
        </p:nvSpPr>
        <p:spPr>
          <a:xfrm>
            <a:off x="1077217" y="956876"/>
            <a:ext cx="105925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논리연산자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E26F58-3C49-ED43-9ACC-56CA36065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94"/>
          <a:stretch/>
        </p:blipFill>
        <p:spPr>
          <a:xfrm>
            <a:off x="1078688" y="1477744"/>
            <a:ext cx="8121600" cy="191447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E381BD-45EF-A645-B524-D379C8392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94"/>
          <a:stretch/>
        </p:blipFill>
        <p:spPr>
          <a:xfrm>
            <a:off x="1077217" y="4025873"/>
            <a:ext cx="8121600" cy="191447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6" name="순서도: 대체 처리 25"/>
          <p:cNvSpPr/>
          <p:nvPr/>
        </p:nvSpPr>
        <p:spPr>
          <a:xfrm>
            <a:off x="8587923" y="2948175"/>
            <a:ext cx="2616762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750625" y="3013223"/>
            <a:ext cx="2291359" cy="58990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and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연산자는 모두 </a:t>
            </a: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일때만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반환합니다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9" name="순서도: 대체 처리 28"/>
          <p:cNvSpPr/>
          <p:nvPr/>
        </p:nvSpPr>
        <p:spPr>
          <a:xfrm>
            <a:off x="8587923" y="5580347"/>
            <a:ext cx="2616762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750625" y="5666661"/>
            <a:ext cx="2291359" cy="58990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연산자는 하나라도 </a:t>
            </a: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라면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반환합니다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874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-221677" y="3839663"/>
            <a:ext cx="6764019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-221675" y="2868714"/>
            <a:ext cx="6581378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-221676" y="4799877"/>
            <a:ext cx="6764017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6079007" y="1292644"/>
            <a:ext cx="4218582" cy="1515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</a:t>
            </a:r>
            <a:r>
              <a:rPr lang="ko-KR" altLang="en-US" sz="12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이썬</a:t>
            </a:r>
            <a:endParaRPr kumimoji="1" lang="ko-Kore-KR" altLang="en-US" sz="12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5034" y="2827972"/>
            <a:ext cx="22725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505B7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시작하기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9424" y="3850664"/>
            <a:ext cx="67640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기본 자료형 하나인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숫자형 데이터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대해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R" sz="1600" dirty="0">
              <a:solidFill>
                <a:srgbClr val="505B7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9425" y="2885608"/>
            <a:ext cx="61770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파이썬에서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변수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는 무엇인지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어떻게 저장하고 지우는지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  <a:endParaRPr lang="en-US" altLang="ko-Kore-KR" sz="16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9424" y="4810878"/>
            <a:ext cx="67181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파이썬에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기본 자료형 하나인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논리형 데이터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대해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4">
            <a:extLst>
              <a:ext uri="{FF2B5EF4-FFF2-40B4-BE49-F238E27FC236}">
                <a16:creationId xmlns:a16="http://schemas.microsoft.com/office/drawing/2014/main" id="{BB16089B-B58A-4657-A519-A40477F93FD8}"/>
              </a:ext>
            </a:extLst>
          </p:cNvPr>
          <p:cNvSpPr/>
          <p:nvPr/>
        </p:nvSpPr>
        <p:spPr>
          <a:xfrm>
            <a:off x="-221676" y="5739634"/>
            <a:ext cx="6764018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15A4BA-BAA3-4C32-8ADB-6939F9C93A30}"/>
              </a:ext>
            </a:extLst>
          </p:cNvPr>
          <p:cNvSpPr/>
          <p:nvPr/>
        </p:nvSpPr>
        <p:spPr>
          <a:xfrm>
            <a:off x="319425" y="5750635"/>
            <a:ext cx="65041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파이썬에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기본 자료형 하나인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문자열 데이터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대해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8909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1A18F9-C6CE-204A-8C98-B89D954C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27" y="1289417"/>
            <a:ext cx="8121600" cy="118221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D47E84-F874-254C-BA18-9077EC0459C0}"/>
              </a:ext>
            </a:extLst>
          </p:cNvPr>
          <p:cNvSpPr txBox="1"/>
          <p:nvPr/>
        </p:nvSpPr>
        <p:spPr>
          <a:xfrm>
            <a:off x="1068056" y="3607824"/>
            <a:ext cx="105925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논리연산식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CEDE47-65F8-5342-BE81-5EB6EFA0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27" y="4163085"/>
            <a:ext cx="8121600" cy="142959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9" name="순서도: 대체 처리 28"/>
          <p:cNvSpPr/>
          <p:nvPr/>
        </p:nvSpPr>
        <p:spPr>
          <a:xfrm>
            <a:off x="8572810" y="5035616"/>
            <a:ext cx="3115526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702170" y="5077025"/>
            <a:ext cx="2856805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수학 연산식과 마찬가지로 논리연산자를 조합하여 식을 구현할 수 있습니다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8572810" y="2014395"/>
            <a:ext cx="2699890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768709" y="2079443"/>
            <a:ext cx="2308092" cy="58990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연산자는 </a:t>
            </a: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일때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False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False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일때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반환합니다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92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6420" y="2921168"/>
            <a:ext cx="4913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문자열 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B86211-A00E-EF42-8CCF-BC0603BB3379}"/>
              </a:ext>
            </a:extLst>
          </p:cNvPr>
          <p:cNvSpPr/>
          <p:nvPr/>
        </p:nvSpPr>
        <p:spPr>
          <a:xfrm>
            <a:off x="101536" y="1372134"/>
            <a:ext cx="2385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시작하기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54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BED8568-9666-E943-8EA4-76695EBFD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23"/>
          <a:stretch/>
        </p:blipFill>
        <p:spPr>
          <a:xfrm>
            <a:off x="1077598" y="2335049"/>
            <a:ext cx="8121600" cy="147159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95BC56-E758-E949-A858-5CF219ADD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35"/>
          <a:stretch/>
        </p:blipFill>
        <p:spPr>
          <a:xfrm>
            <a:off x="1076125" y="4414376"/>
            <a:ext cx="8121600" cy="178432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B2DD0A15-34D5-574E-AFDB-B45347470D1D}"/>
              </a:ext>
            </a:extLst>
          </p:cNvPr>
          <p:cNvSpPr txBox="1">
            <a:spLocks/>
          </p:cNvSpPr>
          <p:nvPr/>
        </p:nvSpPr>
        <p:spPr>
          <a:xfrm>
            <a:off x="3223788" y="410389"/>
            <a:ext cx="8802137" cy="7144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kumimoji="1" lang="ko-Kore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</a:t>
            </a:r>
            <a:r>
              <a:rPr kumimoji="1"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ore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 변수로 지칭하여 데이터로 활용할 수 있습니다</a:t>
            </a:r>
            <a:r>
              <a:rPr kumimoji="1" lang="en-US" altLang="ko-Kore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kumimoji="1"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이때</a:t>
            </a:r>
            <a:r>
              <a:rPr kumimoji="1"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</a:t>
            </a:r>
            <a:r>
              <a:rPr kumimoji="1"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8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자료형은</a:t>
            </a:r>
            <a:r>
              <a:rPr kumimoji="1"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8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string</a:t>
            </a:r>
            <a:r>
              <a:rPr kumimoji="1"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약자인</a:t>
            </a:r>
            <a:r>
              <a:rPr kumimoji="1" lang="ko-KR" altLang="en-US" sz="18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8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str</a:t>
            </a:r>
            <a:r>
              <a:rPr kumimoji="1" lang="en-US" altLang="ko-KR" sz="18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나타냅니다</a:t>
            </a:r>
            <a:r>
              <a:rPr kumimoji="1"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8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8563037" y="3277386"/>
            <a:ext cx="2668713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699639" y="3320094"/>
            <a:ext cx="2395508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쌍따옴표 또는 따옴표로 문자열을 </a:t>
            </a:r>
            <a:b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나타낼 수 있습니다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8563037" y="5733120"/>
            <a:ext cx="3160903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699639" y="5766411"/>
            <a:ext cx="2873973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여러줄의 문자열은 세개의 쌍따옴표 또는 세개의 따옴표로 나타낼 수 있습니다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B17C7-58C2-2542-A78C-29DC44B54C6D}"/>
              </a:ext>
            </a:extLst>
          </p:cNvPr>
          <p:cNvSpPr txBox="1"/>
          <p:nvPr/>
        </p:nvSpPr>
        <p:spPr>
          <a:xfrm>
            <a:off x="1076127" y="1858848"/>
            <a:ext cx="128058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문자열의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76125" y="3834246"/>
            <a:ext cx="7873307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이때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따옴표와 쌍따옴표의 쌍은 맞춰주어야 합니다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쌍따옴표로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시작하였다면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쌍따옴표로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끝내야 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76125" y="6226448"/>
            <a:ext cx="7473186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이밖에도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str</a:t>
            </a:r>
            <a:r>
              <a:rPr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함수로 어떠한 변수를 문자열로 바꿀 수 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문자열로 바꾸어 반환해보세요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5718" y="302347"/>
            <a:ext cx="2282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문자열</a:t>
            </a:r>
            <a:b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16308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863CE49-A011-AA46-8573-28E756C725F6}"/>
              </a:ext>
            </a:extLst>
          </p:cNvPr>
          <p:cNvSpPr txBox="1"/>
          <p:nvPr/>
        </p:nvSpPr>
        <p:spPr>
          <a:xfrm>
            <a:off x="1077168" y="1119824"/>
            <a:ext cx="128058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문자열의 연산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726FBC5-0F2A-AF45-A60B-F3D5CE1E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83"/>
          <a:stretch/>
        </p:blipFill>
        <p:spPr>
          <a:xfrm>
            <a:off x="1078639" y="1723308"/>
            <a:ext cx="8121600" cy="113334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0CF564-6D83-1740-95BF-844B6AF07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36" b="31447"/>
          <a:stretch/>
        </p:blipFill>
        <p:spPr>
          <a:xfrm>
            <a:off x="1077168" y="3150175"/>
            <a:ext cx="8121600" cy="113334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A4DDB4-19C1-D945-A172-DA5F6E427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8"/>
          <a:stretch/>
        </p:blipFill>
        <p:spPr>
          <a:xfrm>
            <a:off x="1077168" y="4595704"/>
            <a:ext cx="8121600" cy="103547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53" name="직사각형 52"/>
          <p:cNvSpPr/>
          <p:nvPr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8418382" y="2220612"/>
            <a:ext cx="2949273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608826" y="2263845"/>
            <a:ext cx="2603086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문자열간 덧셈을 통해 서로 붙일 수 있습니다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8418382" y="3648024"/>
            <a:ext cx="2949273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608826" y="3692279"/>
            <a:ext cx="2603086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문자열을 곱하면 여러번 반복된 문자열의 결과를 얻을 수 있습니다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순서도: 대체 처리 31"/>
          <p:cNvSpPr/>
          <p:nvPr/>
        </p:nvSpPr>
        <p:spPr>
          <a:xfrm>
            <a:off x="8418383" y="5221753"/>
            <a:ext cx="2949272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BC24DD98-754A-2349-A298-0AB8D2EB0805}"/>
              </a:ext>
            </a:extLst>
          </p:cNvPr>
          <p:cNvSpPr txBox="1">
            <a:spLocks/>
          </p:cNvSpPr>
          <p:nvPr/>
        </p:nvSpPr>
        <p:spPr>
          <a:xfrm>
            <a:off x="8723247" y="5275987"/>
            <a:ext cx="2374244" cy="61549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len</a:t>
            </a:r>
            <a:r>
              <a:rPr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함수를 통해 문자열의 길이를 구할 수 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238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321DF17-7C37-4E48-996D-263499150BFC}"/>
              </a:ext>
            </a:extLst>
          </p:cNvPr>
          <p:cNvSpPr txBox="1"/>
          <p:nvPr/>
        </p:nvSpPr>
        <p:spPr>
          <a:xfrm>
            <a:off x="1068006" y="591995"/>
            <a:ext cx="128058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 인덱싱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E6C349-D5DE-B444-BD47-C60C14C9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77" y="1216961"/>
            <a:ext cx="8121600" cy="206107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215B47-8944-CA4D-88FA-4C772FA2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77" y="4263713"/>
            <a:ext cx="8121600" cy="203655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5D4D71-B422-AA4E-ACBC-3D9520D5E1B5}"/>
              </a:ext>
            </a:extLst>
          </p:cNvPr>
          <p:cNvSpPr txBox="1"/>
          <p:nvPr/>
        </p:nvSpPr>
        <p:spPr>
          <a:xfrm>
            <a:off x="1068006" y="3704488"/>
            <a:ext cx="128058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 나누기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65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99524" y="24102"/>
            <a:ext cx="195919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ore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문자열의</a:t>
            </a:r>
            <a:endParaRPr lang="en-US" altLang="en-US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ore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반복 출력을</a:t>
            </a:r>
            <a:endParaRPr lang="en-US" altLang="en-US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ore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위한 포멧팅</a:t>
            </a:r>
            <a:endParaRPr lang="ko-KR" altLang="en-US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4B17C7-58C2-2542-A78C-29DC44B54C6D}"/>
              </a:ext>
            </a:extLst>
          </p:cNvPr>
          <p:cNvSpPr txBox="1"/>
          <p:nvPr/>
        </p:nvSpPr>
        <p:spPr>
          <a:xfrm>
            <a:off x="1065494" y="2017308"/>
            <a:ext cx="190596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방법 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 더하기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B580871-A3B4-7945-96D6-0E27D128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8" y="2473424"/>
            <a:ext cx="8121600" cy="53569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B0C5BDC-CFC6-8148-BA4B-8496FB1E3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98" y="4124256"/>
            <a:ext cx="8121600" cy="51682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B9DCE2-46D6-EA4C-9FA6-AF8AEDCB6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26" y="5769612"/>
            <a:ext cx="8121600" cy="51682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0B0E34-9729-0F45-AF9E-93976CD192DC}"/>
              </a:ext>
            </a:extLst>
          </p:cNvPr>
          <p:cNvSpPr txBox="1"/>
          <p:nvPr/>
        </p:nvSpPr>
        <p:spPr>
          <a:xfrm>
            <a:off x="1065493" y="3663046"/>
            <a:ext cx="2868553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방법 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.format()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메서드 이용하기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F18169-5732-8545-83C5-89911CC276AC}"/>
              </a:ext>
            </a:extLst>
          </p:cNvPr>
          <p:cNvSpPr txBox="1"/>
          <p:nvPr/>
        </p:nvSpPr>
        <p:spPr>
          <a:xfrm>
            <a:off x="1065493" y="5308784"/>
            <a:ext cx="2167223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방법 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3. </a:t>
            </a:r>
            <a:r>
              <a:rPr kumimoji="1" lang="en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f-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string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이용하기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18122" y="354024"/>
            <a:ext cx="8409305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accuracy_sentence </a:t>
            </a:r>
            <a:r>
              <a:rPr lang="en" altLang="ko-Kore-KR" sz="1600" b="1" dirty="0">
                <a:solidFill>
                  <a:srgbClr val="B139F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</a:t>
            </a:r>
            <a:r>
              <a:rPr lang="en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" altLang="ko-Kore-KR" sz="1600" b="1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"</a:t>
            </a:r>
            <a:r>
              <a:rPr lang="ko-KR" altLang="en-US" sz="1600" b="1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</a:t>
            </a:r>
            <a:r>
              <a:rPr lang="en-US" altLang="ko-KR" sz="1600" b="1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</a:t>
            </a:r>
            <a:r>
              <a:rPr lang="ko-KR" altLang="en-US" sz="1600" b="1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학습하였습니다</a:t>
            </a:r>
            <a:r>
              <a:rPr lang="en-US" altLang="ko-KR" sz="1600" b="1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b="1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테스트의 정확도는 </a:t>
            </a:r>
            <a:r>
              <a:rPr lang="en-US" altLang="ko-KR" sz="1600" b="1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92.3%</a:t>
            </a:r>
            <a:r>
              <a:rPr lang="ko-KR" altLang="en-US" sz="1600" b="1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입니다</a:t>
            </a:r>
            <a:r>
              <a:rPr lang="en-US" altLang="ko-KR" sz="1600" b="1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.”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위와 같은 문장을 반복 출력해야 하는 경우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이를 어떻게 해결할 수 있을까요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kumimoji="1" lang="ko-Kore-KR" altLang="en-US" sz="1600" b="1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596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321DF17-7C37-4E48-996D-263499150BFC}"/>
              </a:ext>
            </a:extLst>
          </p:cNvPr>
          <p:cNvSpPr txBox="1"/>
          <p:nvPr/>
        </p:nvSpPr>
        <p:spPr>
          <a:xfrm>
            <a:off x="1058845" y="966683"/>
            <a:ext cx="1834713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문자열의 길이 맞추기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425FA6-0441-7D4E-BEE5-CE12FC8C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7" y="1833900"/>
            <a:ext cx="8121600" cy="343062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884227-4392-8344-93A9-D8A46962FC3F}"/>
              </a:ext>
            </a:extLst>
          </p:cNvPr>
          <p:cNvSpPr txBox="1"/>
          <p:nvPr/>
        </p:nvSpPr>
        <p:spPr>
          <a:xfrm>
            <a:off x="1789409" y="1411866"/>
            <a:ext cx="744163" cy="279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Before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래픽 9" descr="시계 방향으로 굽은 선 화살표">
            <a:extLst>
              <a:ext uri="{FF2B5EF4-FFF2-40B4-BE49-F238E27FC236}">
                <a16:creationId xmlns:a16="http://schemas.microsoft.com/office/drawing/2014/main" id="{772AB7C2-57ED-854A-8625-33C57EB1F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9782" y="5064022"/>
            <a:ext cx="671995" cy="531866"/>
          </a:xfrm>
          <a:prstGeom prst="rect">
            <a:avLst/>
          </a:prstGeom>
        </p:spPr>
      </p:pic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60318" y="5595888"/>
            <a:ext cx="6338009" cy="65146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텍스트가 정수의 자릿수와 소수점의 자릿수에 따라 들쭉날쭉하게 출력됩니다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이것을 어떻게 맞춰줄 수 있을까요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2074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F597E3D-537E-8346-9472-F328325B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49" y="1702889"/>
            <a:ext cx="8121600" cy="394127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53" name="직사각형 52"/>
          <p:cNvSpPr/>
          <p:nvPr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6B68B-0355-924C-BBB2-BE6A3C712551}"/>
              </a:ext>
            </a:extLst>
          </p:cNvPr>
          <p:cNvSpPr txBox="1"/>
          <p:nvPr/>
        </p:nvSpPr>
        <p:spPr>
          <a:xfrm>
            <a:off x="1070949" y="1207041"/>
            <a:ext cx="1147924" cy="279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ore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formatting</a:t>
            </a:r>
            <a:endParaRPr kumimoji="1" lang="ko-Kore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97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6B68B-0355-924C-BBB2-BE6A3C712551}"/>
              </a:ext>
            </a:extLst>
          </p:cNvPr>
          <p:cNvSpPr txBox="1"/>
          <p:nvPr/>
        </p:nvSpPr>
        <p:spPr>
          <a:xfrm>
            <a:off x="1060316" y="1452271"/>
            <a:ext cx="767914" cy="2791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After</a:t>
            </a:r>
            <a:endParaRPr kumimoji="1" lang="ko-Kore-KR" altLang="en-US" sz="1200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4E7F8-B36A-5844-827E-42EA1994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16" y="1948390"/>
            <a:ext cx="8121600" cy="345168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222543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4035" y="2779838"/>
            <a:ext cx="5023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파이썬의</a:t>
            </a: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변수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2385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시작하기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03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1" name="그래픽 6">
            <a:extLst>
              <a:ext uri="{FF2B5EF4-FFF2-40B4-BE49-F238E27FC236}">
                <a16:creationId xmlns:a16="http://schemas.microsoft.com/office/drawing/2014/main" id="{15079AF2-B67D-9645-B0FE-716DEC780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31" y="2912384"/>
            <a:ext cx="2702788" cy="27027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9E98FB-5487-CB48-A56C-1E34BD9CB9EB}"/>
              </a:ext>
            </a:extLst>
          </p:cNvPr>
          <p:cNvSpPr txBox="1"/>
          <p:nvPr/>
        </p:nvSpPr>
        <p:spPr>
          <a:xfrm>
            <a:off x="3680602" y="1970404"/>
            <a:ext cx="46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kumimoji="1" lang="ko-Kore-KR" alt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6" name="그래픽 9">
            <a:extLst>
              <a:ext uri="{FF2B5EF4-FFF2-40B4-BE49-F238E27FC236}">
                <a16:creationId xmlns:a16="http://schemas.microsoft.com/office/drawing/2014/main" id="{5D6502D9-0CFA-074E-879F-892F90BA7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9982" y="2912384"/>
            <a:ext cx="2702788" cy="27027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1FC850-509A-1749-BD37-6A1D01BF40F7}"/>
              </a:ext>
            </a:extLst>
          </p:cNvPr>
          <p:cNvSpPr txBox="1"/>
          <p:nvPr/>
        </p:nvSpPr>
        <p:spPr>
          <a:xfrm>
            <a:off x="7540394" y="2061090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“Hello”</a:t>
            </a:r>
            <a:endParaRPr kumimoji="1" lang="ko-Kore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09559" y="6155768"/>
            <a:ext cx="457629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이를 직접 프로그래밍을 통해 확인해 보겠습니다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0662" y="169804"/>
            <a:ext cx="17780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변수란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20785" y="257040"/>
            <a:ext cx="77957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프로그래밍에서 변수는 특정 값</a:t>
            </a:r>
            <a:r>
              <a:rPr kumimoji="1" lang="en-US" altLang="ko-Kore-KR" sz="14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ko-KR" altLang="en-US" sz="14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</a:t>
            </a:r>
            <a:r>
              <a:rPr kumimoji="1" lang="en-US" altLang="ko-KR" sz="14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</a:t>
            </a:r>
            <a:r>
              <a:rPr kumimoji="1" lang="en-US" altLang="ko-KR" sz="14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그 외의 자료구조</a:t>
            </a:r>
            <a:r>
              <a:rPr kumimoji="1" lang="en-US" altLang="ko-KR" sz="14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지칭하는 이름입니다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원하는 변수 명으로 어떠한 값을 참조하여 마치 그  값을 직접 다루듯 변수를 이용할 수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예컨대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아래와 같이 </a:t>
            </a:r>
            <a:r>
              <a:rPr kumimoji="1"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변수가 숫자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참조하도록 한다면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숫자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의미하게 됩니다</a:t>
            </a:r>
            <a:endParaRPr kumimoji="1" lang="en-US" altLang="ko-Kore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17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24" y="2141367"/>
            <a:ext cx="7402105" cy="43200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B2DD0A15-34D5-574E-AFDB-B45347470D1D}"/>
              </a:ext>
            </a:extLst>
          </p:cNvPr>
          <p:cNvSpPr txBox="1">
            <a:spLocks/>
          </p:cNvSpPr>
          <p:nvPr/>
        </p:nvSpPr>
        <p:spPr>
          <a:xfrm>
            <a:off x="3230936" y="404134"/>
            <a:ext cx="8411591" cy="7877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ore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저장된 변수에 </a:t>
            </a:r>
            <a:r>
              <a:rPr lang="en-US" altLang="ko-Kore-KR" sz="18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type</a:t>
            </a:r>
            <a:r>
              <a:rPr lang="en-US" altLang="ko-Kore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(x</a:t>
            </a:r>
            <a:r>
              <a:rPr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</a:t>
            </a:r>
            <a:r>
              <a:rPr lang="en-US" altLang="ko-KR" sz="18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type</a:t>
            </a:r>
            <a:r>
              <a:rPr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(y)</a:t>
            </a: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실행하여 변수의 </a:t>
            </a:r>
            <a:r>
              <a:rPr lang="ko-KR" altLang="en-US" sz="18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자료형을</a:t>
            </a: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확인해 보세요</a:t>
            </a:r>
            <a:r>
              <a:rPr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"=" </a:t>
            </a: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 변수를 생성하고 변수에 값을 할당할 수 있습니다</a:t>
            </a:r>
            <a:r>
              <a:rPr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79618" y="1656094"/>
            <a:ext cx="716922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코드를 따라서 타이핑하고 실행해 보세요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그리고 그 의미를 이해해 보세요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922514" y="2483397"/>
            <a:ext cx="3270798" cy="369607"/>
            <a:chOff x="8113550" y="2428683"/>
            <a:chExt cx="3270798" cy="369607"/>
          </a:xfrm>
        </p:grpSpPr>
        <p:sp>
          <p:nvSpPr>
            <p:cNvPr id="4" name="순서도: 대체 처리 3"/>
            <p:cNvSpPr/>
            <p:nvPr/>
          </p:nvSpPr>
          <p:spPr>
            <a:xfrm>
              <a:off x="8113550" y="2428683"/>
              <a:ext cx="3270798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텍스트 개체 틀 4">
              <a:extLst>
                <a:ext uri="{FF2B5EF4-FFF2-40B4-BE49-F238E27FC236}">
                  <a16:creationId xmlns:a16="http://schemas.microsoft.com/office/drawing/2014/main" id="{7F4AD066-DB78-3F46-B553-CDB26472FFB9}"/>
                </a:ext>
              </a:extLst>
            </p:cNvPr>
            <p:cNvSpPr txBox="1">
              <a:spLocks/>
            </p:cNvSpPr>
            <p:nvPr/>
          </p:nvSpPr>
          <p:spPr>
            <a:xfrm>
              <a:off x="8531304" y="2428958"/>
              <a:ext cx="2766806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 </a:t>
              </a:r>
              <a:r>
                <a:rPr lang="en-US" altLang="ko-KR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True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라는 값을 저장합니다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26" name="순서도: 대체 처리 25"/>
          <p:cNvSpPr/>
          <p:nvPr/>
        </p:nvSpPr>
        <p:spPr>
          <a:xfrm>
            <a:off x="7932905" y="3496015"/>
            <a:ext cx="3270798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AA5223C2-C3FB-2C4B-BF21-041B3065113B}"/>
              </a:ext>
            </a:extLst>
          </p:cNvPr>
          <p:cNvSpPr txBox="1">
            <a:spLocks/>
          </p:cNvSpPr>
          <p:nvPr/>
        </p:nvSpPr>
        <p:spPr>
          <a:xfrm>
            <a:off x="8349245" y="3505058"/>
            <a:ext cx="2766806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정수 값 </a:t>
            </a:r>
            <a:r>
              <a:rPr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저장합니다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932903" y="4346514"/>
            <a:ext cx="3270799" cy="360298"/>
            <a:chOff x="8123939" y="4254306"/>
            <a:chExt cx="3270799" cy="360298"/>
          </a:xfrm>
        </p:grpSpPr>
        <p:sp>
          <p:nvSpPr>
            <p:cNvPr id="29" name="순서도: 대체 처리 28"/>
            <p:cNvSpPr/>
            <p:nvPr/>
          </p:nvSpPr>
          <p:spPr>
            <a:xfrm>
              <a:off x="8123939" y="4254306"/>
              <a:ext cx="3270799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텍스트 개체 틀 4">
              <a:extLst>
                <a:ext uri="{FF2B5EF4-FFF2-40B4-BE49-F238E27FC236}">
                  <a16:creationId xmlns:a16="http://schemas.microsoft.com/office/drawing/2014/main" id="{571F9B8E-2274-DA4F-B94F-71D84A42B3C0}"/>
                </a:ext>
              </a:extLst>
            </p:cNvPr>
            <p:cNvSpPr txBox="1">
              <a:spLocks/>
            </p:cNvSpPr>
            <p:nvPr/>
          </p:nvSpPr>
          <p:spPr>
            <a:xfrm>
              <a:off x="8540281" y="4276113"/>
              <a:ext cx="2766806" cy="33849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y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 실수 값 </a:t>
              </a:r>
              <a:r>
                <a:rPr lang="en-US" altLang="ko-KR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1.2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을 저장합니다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22510" y="5198213"/>
            <a:ext cx="3270801" cy="370171"/>
            <a:chOff x="8113546" y="5201694"/>
            <a:chExt cx="3270801" cy="370171"/>
          </a:xfrm>
        </p:grpSpPr>
        <p:sp>
          <p:nvSpPr>
            <p:cNvPr id="30" name="순서도: 대체 처리 29"/>
            <p:cNvSpPr/>
            <p:nvPr/>
          </p:nvSpPr>
          <p:spPr>
            <a:xfrm>
              <a:off x="8113546" y="5211865"/>
              <a:ext cx="3270801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텍스트 개체 틀 4">
              <a:extLst>
                <a:ext uri="{FF2B5EF4-FFF2-40B4-BE49-F238E27FC236}">
                  <a16:creationId xmlns:a16="http://schemas.microsoft.com/office/drawing/2014/main" id="{279CD683-9717-6F4B-B99B-3146740B57AC}"/>
                </a:ext>
              </a:extLst>
            </p:cNvPr>
            <p:cNvSpPr txBox="1">
              <a:spLocks/>
            </p:cNvSpPr>
            <p:nvPr/>
          </p:nvSpPr>
          <p:spPr>
            <a:xfrm>
              <a:off x="8375594" y="5201694"/>
              <a:ext cx="2983448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z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 문자열 </a:t>
              </a:r>
              <a:r>
                <a:rPr lang="en-US" altLang="ko-KR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“</a:t>
              </a:r>
              <a:r>
                <a:rPr lang="ko-KR" altLang="en-US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문자열</a:t>
              </a:r>
              <a:r>
                <a:rPr lang="en-US" altLang="ko-KR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”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을 저장합니다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38" name="순서도: 대체 처리 37"/>
          <p:cNvSpPr/>
          <p:nvPr/>
        </p:nvSpPr>
        <p:spPr>
          <a:xfrm>
            <a:off x="7922512" y="5983140"/>
            <a:ext cx="3270800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DC08FBA-59C7-EC4D-9B2B-E7A5831598F9}"/>
              </a:ext>
            </a:extLst>
          </p:cNvPr>
          <p:cNvSpPr txBox="1">
            <a:spLocks/>
          </p:cNvSpPr>
          <p:nvPr/>
        </p:nvSpPr>
        <p:spPr>
          <a:xfrm>
            <a:off x="7984200" y="6036957"/>
            <a:ext cx="3467291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문자열 </a:t>
            </a: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</a:t>
            </a: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다시 저장합니다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3658" y="290185"/>
            <a:ext cx="23150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ore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변수 생성하고</a:t>
            </a:r>
            <a:endParaRPr lang="en-US" altLang="en-US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ore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값을 할당하기</a:t>
            </a:r>
            <a:endParaRPr lang="ko-KR" altLang="en-US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67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8" y="2224477"/>
            <a:ext cx="7402105" cy="43200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8208A2E4-CE40-FA4E-A8F0-3A9D7B4029EF}"/>
              </a:ext>
            </a:extLst>
          </p:cNvPr>
          <p:cNvSpPr txBox="1">
            <a:spLocks/>
          </p:cNvSpPr>
          <p:nvPr/>
        </p:nvSpPr>
        <p:spPr>
          <a:xfrm>
            <a:off x="1779176" y="3570873"/>
            <a:ext cx="300442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SyntaxError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A2239043-027D-A349-A30B-6C00E08D580E}"/>
              </a:ext>
            </a:extLst>
          </p:cNvPr>
          <p:cNvSpPr txBox="1">
            <a:spLocks/>
          </p:cNvSpPr>
          <p:nvPr/>
        </p:nvSpPr>
        <p:spPr>
          <a:xfrm>
            <a:off x="1779176" y="4487136"/>
            <a:ext cx="300442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SyntaxError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F7A8FFCF-22EE-BB4F-B63E-46DBCC5655E3}"/>
              </a:ext>
            </a:extLst>
          </p:cNvPr>
          <p:cNvSpPr txBox="1">
            <a:spLocks/>
          </p:cNvSpPr>
          <p:nvPr/>
        </p:nvSpPr>
        <p:spPr>
          <a:xfrm>
            <a:off x="1779176" y="5303151"/>
            <a:ext cx="300442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SyntaxError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순서도: 대체 처리 45"/>
          <p:cNvSpPr/>
          <p:nvPr/>
        </p:nvSpPr>
        <p:spPr>
          <a:xfrm>
            <a:off x="8100087" y="4072364"/>
            <a:ext cx="2886863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B0F7DEFD-897C-6B4A-BACF-F756394C5852}"/>
              </a:ext>
            </a:extLst>
          </p:cNvPr>
          <p:cNvSpPr txBox="1">
            <a:spLocks/>
          </p:cNvSpPr>
          <p:nvPr/>
        </p:nvSpPr>
        <p:spPr>
          <a:xfrm>
            <a:off x="1779176" y="6156017"/>
            <a:ext cx="300442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SyntaxError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089695" y="5936760"/>
            <a:ext cx="2897255" cy="369332"/>
            <a:chOff x="8089695" y="5989925"/>
            <a:chExt cx="2897255" cy="369332"/>
          </a:xfrm>
        </p:grpSpPr>
        <p:sp>
          <p:nvSpPr>
            <p:cNvPr id="48" name="순서도: 대체 처리 47"/>
            <p:cNvSpPr/>
            <p:nvPr/>
          </p:nvSpPr>
          <p:spPr>
            <a:xfrm>
              <a:off x="8089695" y="5991870"/>
              <a:ext cx="2897255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텍스트 개체 틀 4">
              <a:extLst>
                <a:ext uri="{FF2B5EF4-FFF2-40B4-BE49-F238E27FC236}">
                  <a16:creationId xmlns:a16="http://schemas.microsoft.com/office/drawing/2014/main" id="{A22B2381-CCD8-394B-B597-F3FF4C9B0E94}"/>
                </a:ext>
              </a:extLst>
            </p:cNvPr>
            <p:cNvSpPr txBox="1">
              <a:spLocks/>
            </p:cNvSpPr>
            <p:nvPr/>
          </p:nvSpPr>
          <p:spPr>
            <a:xfrm>
              <a:off x="8259235" y="5989925"/>
              <a:ext cx="2727715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re-KR" altLang="en-US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예약어를 변수명으로 쓸 수 없습니다</a:t>
              </a:r>
              <a:r>
                <a:rPr lang="en-US" altLang="ko-Kore-KR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089694" y="5179292"/>
            <a:ext cx="2897256" cy="369332"/>
            <a:chOff x="8089694" y="5200558"/>
            <a:chExt cx="2897256" cy="369332"/>
          </a:xfrm>
        </p:grpSpPr>
        <p:sp>
          <p:nvSpPr>
            <p:cNvPr id="47" name="순서도: 대체 처리 46"/>
            <p:cNvSpPr/>
            <p:nvPr/>
          </p:nvSpPr>
          <p:spPr>
            <a:xfrm>
              <a:off x="8089694" y="5208022"/>
              <a:ext cx="2897256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텍스트 개체 틀 4">
              <a:extLst>
                <a:ext uri="{FF2B5EF4-FFF2-40B4-BE49-F238E27FC236}">
                  <a16:creationId xmlns:a16="http://schemas.microsoft.com/office/drawing/2014/main" id="{7EE94E6F-B041-164A-8913-2BB954C0B2B2}"/>
                </a:ext>
              </a:extLst>
            </p:cNvPr>
            <p:cNvSpPr txBox="1">
              <a:spLocks/>
            </p:cNvSpPr>
            <p:nvPr/>
          </p:nvSpPr>
          <p:spPr>
            <a:xfrm>
              <a:off x="8259235" y="5200558"/>
              <a:ext cx="266240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re-KR" altLang="en-US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예약어를 변수명으로 쓸 수 없습니다</a:t>
              </a:r>
              <a:r>
                <a:rPr lang="en-US" altLang="ko-Kore-KR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BD1EB4F7-05CF-214C-B742-41F6CA6805E9}"/>
              </a:ext>
            </a:extLst>
          </p:cNvPr>
          <p:cNvSpPr txBox="1">
            <a:spLocks/>
          </p:cNvSpPr>
          <p:nvPr/>
        </p:nvSpPr>
        <p:spPr>
          <a:xfrm>
            <a:off x="8259235" y="4161373"/>
            <a:ext cx="2727715" cy="58990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ore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변수명에 띄어쓰기를 할 수 없습니다</a:t>
            </a:r>
            <a:r>
              <a:rPr lang="en-US" altLang="ko-Kore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ore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주로 </a:t>
            </a:r>
            <a:r>
              <a:rPr lang="ko-KR" altLang="en-US" dirty="0" err="1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언더바</a:t>
            </a: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_ </a:t>
            </a:r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구분합니다</a:t>
            </a: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100087" y="3312954"/>
            <a:ext cx="3722370" cy="369332"/>
            <a:chOff x="8100087" y="3270422"/>
            <a:chExt cx="3722370" cy="369332"/>
          </a:xfrm>
        </p:grpSpPr>
        <p:sp>
          <p:nvSpPr>
            <p:cNvPr id="45" name="순서도: 대체 처리 44"/>
            <p:cNvSpPr/>
            <p:nvPr/>
          </p:nvSpPr>
          <p:spPr>
            <a:xfrm>
              <a:off x="8100087" y="3276128"/>
              <a:ext cx="3722369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텍스트 개체 틀 4">
              <a:extLst>
                <a:ext uri="{FF2B5EF4-FFF2-40B4-BE49-F238E27FC236}">
                  <a16:creationId xmlns:a16="http://schemas.microsoft.com/office/drawing/2014/main" id="{E88DAAD1-DA33-0447-A115-A9F81F34D642}"/>
                </a:ext>
              </a:extLst>
            </p:cNvPr>
            <p:cNvSpPr txBox="1">
              <a:spLocks/>
            </p:cNvSpPr>
            <p:nvPr/>
          </p:nvSpPr>
          <p:spPr>
            <a:xfrm>
              <a:off x="8259235" y="3270422"/>
              <a:ext cx="3563222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re-KR" altLang="en-US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숫자가 앞에 나오는 변수명은 사용할 수 없습니다</a:t>
              </a:r>
              <a:r>
                <a:rPr lang="en-US" altLang="ko-Kore-KR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089696" y="2511352"/>
            <a:ext cx="3732761" cy="360000"/>
            <a:chOff x="8089696" y="2511352"/>
            <a:chExt cx="3732761" cy="360000"/>
          </a:xfrm>
        </p:grpSpPr>
        <p:sp>
          <p:nvSpPr>
            <p:cNvPr id="49" name="순서도: 대체 처리 48"/>
            <p:cNvSpPr/>
            <p:nvPr/>
          </p:nvSpPr>
          <p:spPr>
            <a:xfrm>
              <a:off x="8089696" y="2511352"/>
              <a:ext cx="3732759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259235" y="2520863"/>
              <a:ext cx="3563222" cy="33849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문자 이후에 숫자가 나오는 변수명은 가능합니다</a:t>
              </a:r>
              <a:r>
                <a:rPr lang="en-US" altLang="ko-Kore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36152" y="316293"/>
            <a:ext cx="8196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 문법적인 용도로 사용하고 있는 단어를 의미합니다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용도가 정해져 있기 때문에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변수명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사용할 수 없습니다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3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79618" y="1733237"/>
            <a:ext cx="7753097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코드를 따라서 타이핑하고 실행해 보세요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그리고 그 의미를 이해해 보세요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6161" y="194299"/>
            <a:ext cx="183255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ore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변수</a:t>
            </a:r>
            <a:endParaRPr lang="en-US" altLang="en-US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이름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짓기</a:t>
            </a:r>
          </a:p>
        </p:txBody>
      </p:sp>
    </p:spTree>
    <p:extLst>
      <p:ext uri="{BB962C8B-B14F-4D97-AF65-F5344CB8AC3E}">
        <p14:creationId xmlns:p14="http://schemas.microsoft.com/office/powerpoint/2010/main" val="132528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"/>
          <a:stretch/>
        </p:blipFill>
        <p:spPr>
          <a:xfrm>
            <a:off x="1069718" y="2182347"/>
            <a:ext cx="7224971" cy="43200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026661" y="5387788"/>
            <a:ext cx="2897255" cy="720000"/>
            <a:chOff x="8026661" y="5480937"/>
            <a:chExt cx="2897255" cy="720000"/>
          </a:xfrm>
        </p:grpSpPr>
        <p:sp>
          <p:nvSpPr>
            <p:cNvPr id="48" name="순서도: 대체 처리 47"/>
            <p:cNvSpPr/>
            <p:nvPr/>
          </p:nvSpPr>
          <p:spPr>
            <a:xfrm>
              <a:off x="8026661" y="5480937"/>
              <a:ext cx="2897255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텍스트 개체 틀 4">
              <a:extLst>
                <a:ext uri="{FF2B5EF4-FFF2-40B4-BE49-F238E27FC236}">
                  <a16:creationId xmlns:a16="http://schemas.microsoft.com/office/drawing/2014/main" id="{A22B2381-CCD8-394B-B597-F3FF4C9B0E94}"/>
                </a:ext>
              </a:extLst>
            </p:cNvPr>
            <p:cNvSpPr txBox="1">
              <a:spLocks/>
            </p:cNvSpPr>
            <p:nvPr/>
          </p:nvSpPr>
          <p:spPr>
            <a:xfrm>
              <a:off x="8111431" y="5533192"/>
              <a:ext cx="2727715" cy="6154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x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와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y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는 서로 같은 위치의 값을 참조하고 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026421" y="3152499"/>
            <a:ext cx="3722369" cy="720000"/>
            <a:chOff x="8037054" y="3108662"/>
            <a:chExt cx="3722369" cy="720000"/>
          </a:xfrm>
        </p:grpSpPr>
        <p:sp>
          <p:nvSpPr>
            <p:cNvPr id="45" name="순서도: 대체 처리 44"/>
            <p:cNvSpPr/>
            <p:nvPr/>
          </p:nvSpPr>
          <p:spPr>
            <a:xfrm>
              <a:off x="8037054" y="3108662"/>
              <a:ext cx="3722369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텍스트 개체 틀 4">
              <a:extLst>
                <a:ext uri="{FF2B5EF4-FFF2-40B4-BE49-F238E27FC236}">
                  <a16:creationId xmlns:a16="http://schemas.microsoft.com/office/drawing/2014/main" id="{E88DAAD1-DA33-0447-A115-A9F81F34D642}"/>
                </a:ext>
              </a:extLst>
            </p:cNvPr>
            <p:cNvSpPr txBox="1">
              <a:spLocks/>
            </p:cNvSpPr>
            <p:nvPr/>
          </p:nvSpPr>
          <p:spPr>
            <a:xfrm>
              <a:off x="8116627" y="3173710"/>
              <a:ext cx="3563222" cy="5899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서로 다른 값을 저장하고 있는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x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와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y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는 다른 위치를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참조 하고 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026661" y="2383606"/>
            <a:ext cx="3030705" cy="360000"/>
            <a:chOff x="8026661" y="2383606"/>
            <a:chExt cx="3030705" cy="360000"/>
          </a:xfrm>
        </p:grpSpPr>
        <p:sp>
          <p:nvSpPr>
            <p:cNvPr id="49" name="순서도: 대체 처리 48"/>
            <p:cNvSpPr/>
            <p:nvPr/>
          </p:nvSpPr>
          <p:spPr>
            <a:xfrm>
              <a:off x="8026661" y="2383606"/>
              <a:ext cx="3030705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178156" y="2425107"/>
              <a:ext cx="2727715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서로 다른 변수 </a:t>
              </a:r>
              <a:r>
                <a:rPr lang="en-US" altLang="ko-Kore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x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와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y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생성했습니다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22444" y="340673"/>
            <a:ext cx="5525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</a:t>
            </a:r>
            <a:r>
              <a:rPr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변수를 저장</a:t>
            </a:r>
            <a:r>
              <a:rPr lang="en-US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의미는 변수가</a:t>
            </a:r>
            <a:endParaRPr lang="en-US" altLang="ko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메모리상의 해당 위치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참조하도록 지정하는 것입니다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55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69306" y="1766077"/>
            <a:ext cx="5978990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변수에 변수를 저장했을 경우에 각각의 변수의 변화를 살펴봅시다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26662" y="4633230"/>
            <a:ext cx="3253891" cy="360000"/>
            <a:chOff x="8026662" y="4633230"/>
            <a:chExt cx="3253891" cy="360000"/>
          </a:xfrm>
        </p:grpSpPr>
        <p:sp>
          <p:nvSpPr>
            <p:cNvPr id="31" name="순서도: 대체 처리 30"/>
            <p:cNvSpPr/>
            <p:nvPr/>
          </p:nvSpPr>
          <p:spPr>
            <a:xfrm>
              <a:off x="8026662" y="4633230"/>
              <a:ext cx="3253891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텍스트 개체 틀 4">
              <a:extLst>
                <a:ext uri="{FF2B5EF4-FFF2-40B4-BE49-F238E27FC236}">
                  <a16:creationId xmlns:a16="http://schemas.microsoft.com/office/drawing/2014/main" id="{7EE94E6F-B041-164A-8913-2BB954C0B2B2}"/>
                </a:ext>
              </a:extLst>
            </p:cNvPr>
            <p:cNvSpPr txBox="1">
              <a:spLocks/>
            </p:cNvSpPr>
            <p:nvPr/>
          </p:nvSpPr>
          <p:spPr>
            <a:xfrm>
              <a:off x="8163385" y="4674731"/>
              <a:ext cx="2980444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이번에는 변수 </a:t>
              </a:r>
              <a:r>
                <a:rPr lang="en-US" altLang="ko-Kore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y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 변수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x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저장했습니다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91747" y="289996"/>
            <a:ext cx="22669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ore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변수</a:t>
            </a:r>
            <a:r>
              <a:rPr lang="ko-KR" altLang="en-US" sz="30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변수를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저장하기</a:t>
            </a:r>
          </a:p>
        </p:txBody>
      </p:sp>
    </p:spTree>
    <p:extLst>
      <p:ext uri="{BB962C8B-B14F-4D97-AF65-F5344CB8AC3E}">
        <p14:creationId xmlns:p14="http://schemas.microsoft.com/office/powerpoint/2010/main" val="2524975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84502" y="2893933"/>
            <a:ext cx="7554123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코드를 따라서 타이핑하고 실행해 보세요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그리고 그 의미를 이해해 보세요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CC1184-6966-E749-B650-882BF9601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02" y="3346123"/>
            <a:ext cx="8121600" cy="180820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8958276" y="3626551"/>
            <a:ext cx="2640828" cy="720000"/>
            <a:chOff x="8958276" y="3649712"/>
            <a:chExt cx="2640828" cy="720000"/>
          </a:xfrm>
        </p:grpSpPr>
        <p:sp>
          <p:nvSpPr>
            <p:cNvPr id="49" name="순서도: 대체 처리 48"/>
            <p:cNvSpPr/>
            <p:nvPr/>
          </p:nvSpPr>
          <p:spPr>
            <a:xfrm>
              <a:off x="8958276" y="3649712"/>
              <a:ext cx="2640828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9136567" y="3722127"/>
              <a:ext cx="2284247" cy="5899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숫자에 대한 사칙연산의 결과를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변수에 저장할 수 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958275" y="4612663"/>
            <a:ext cx="2640831" cy="720000"/>
            <a:chOff x="8958275" y="4621943"/>
            <a:chExt cx="2640831" cy="720000"/>
          </a:xfrm>
        </p:grpSpPr>
        <p:sp>
          <p:nvSpPr>
            <p:cNvPr id="48" name="순서도: 대체 처리 47"/>
            <p:cNvSpPr/>
            <p:nvPr/>
          </p:nvSpPr>
          <p:spPr>
            <a:xfrm>
              <a:off x="8958275" y="4621943"/>
              <a:ext cx="2640831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텍스트 개체 틀 4">
              <a:extLst>
                <a:ext uri="{FF2B5EF4-FFF2-40B4-BE49-F238E27FC236}">
                  <a16:creationId xmlns:a16="http://schemas.microsoft.com/office/drawing/2014/main" id="{A22B2381-CCD8-394B-B597-F3FF4C9B0E94}"/>
                </a:ext>
              </a:extLst>
            </p:cNvPr>
            <p:cNvSpPr txBox="1">
              <a:spLocks/>
            </p:cNvSpPr>
            <p:nvPr/>
          </p:nvSpPr>
          <p:spPr>
            <a:xfrm>
              <a:off x="9136567" y="4694358"/>
              <a:ext cx="2284246" cy="5899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문자열에 대해서도 덧셈과 곱셈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연산을 저장할 수 있습니다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02730" y="31305"/>
            <a:ext cx="19559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ore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변수</a:t>
            </a:r>
            <a:r>
              <a:rPr lang="ko-KR" altLang="en-US" sz="30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연산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결과를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저장하기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17951" y="340203"/>
            <a:ext cx="8061600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변수에 문자열이나 숫자가 아닌 연산 과정을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저장하면 어떤 결과를 반환할까요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코딩하고 결과를 확인해 보세요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942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FC6745-33C5-D844-A342-19533204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3" y="2242649"/>
            <a:ext cx="8360882" cy="43200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F2CB0FD8-E1EE-C64E-BE73-B8829495F266}"/>
              </a:ext>
            </a:extLst>
          </p:cNvPr>
          <p:cNvSpPr txBox="1">
            <a:spLocks/>
          </p:cNvSpPr>
          <p:nvPr/>
        </p:nvSpPr>
        <p:spPr>
          <a:xfrm>
            <a:off x="1067911" y="1748330"/>
            <a:ext cx="747297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 </a:t>
            </a:r>
            <a:r>
              <a:rPr lang="en-US" altLang="ko-Kore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del 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)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함수는 변수를 지워줍니다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 코드를 실행하고 의미를 이해해 보세요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43814" y="2450099"/>
            <a:ext cx="2897253" cy="360000"/>
            <a:chOff x="8543814" y="2450099"/>
            <a:chExt cx="2897253" cy="360000"/>
          </a:xfrm>
        </p:grpSpPr>
        <p:sp>
          <p:nvSpPr>
            <p:cNvPr id="49" name="순서도: 대체 처리 48"/>
            <p:cNvSpPr/>
            <p:nvPr/>
          </p:nvSpPr>
          <p:spPr>
            <a:xfrm>
              <a:off x="8543814" y="2450099"/>
              <a:ext cx="2897253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725864" y="2510435"/>
              <a:ext cx="2533152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숫자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 지정된 위치를 확인합니다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540885" y="3976857"/>
            <a:ext cx="3030707" cy="720000"/>
            <a:chOff x="8540885" y="3976857"/>
            <a:chExt cx="3030707" cy="720000"/>
          </a:xfrm>
        </p:grpSpPr>
        <p:sp>
          <p:nvSpPr>
            <p:cNvPr id="48" name="순서도: 대체 처리 47"/>
            <p:cNvSpPr/>
            <p:nvPr/>
          </p:nvSpPr>
          <p:spPr>
            <a:xfrm>
              <a:off x="8540885" y="3976857"/>
              <a:ext cx="3030707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텍스트 개체 틀 4">
              <a:extLst>
                <a:ext uri="{FF2B5EF4-FFF2-40B4-BE49-F238E27FC236}">
                  <a16:creationId xmlns:a16="http://schemas.microsoft.com/office/drawing/2014/main" id="{A22B2381-CCD8-394B-B597-F3FF4C9B0E94}"/>
                </a:ext>
              </a:extLst>
            </p:cNvPr>
            <p:cNvSpPr txBox="1">
              <a:spLocks/>
            </p:cNvSpPr>
            <p:nvPr/>
          </p:nvSpPr>
          <p:spPr>
            <a:xfrm>
              <a:off x="8649996" y="4041905"/>
              <a:ext cx="2812485" cy="5899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ko-KR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del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 ) 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함수를 통해 변수를 삭제하면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해당 변수는 더이상 호출 되지 않습니다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540886" y="3053295"/>
            <a:ext cx="3030705" cy="720000"/>
            <a:chOff x="8540886" y="3053295"/>
            <a:chExt cx="3030705" cy="720000"/>
          </a:xfrm>
        </p:grpSpPr>
        <p:sp>
          <p:nvSpPr>
            <p:cNvPr id="26" name="순서도: 대체 처리 25"/>
            <p:cNvSpPr/>
            <p:nvPr/>
          </p:nvSpPr>
          <p:spPr>
            <a:xfrm>
              <a:off x="8540886" y="3053295"/>
              <a:ext cx="3030705" cy="72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692381" y="3118343"/>
              <a:ext cx="2727715" cy="5899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변수에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을 지정하면 숫자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의 위치를 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참조 합니다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540886" y="6091020"/>
            <a:ext cx="3030705" cy="360000"/>
            <a:chOff x="8540886" y="6091020"/>
            <a:chExt cx="3030705" cy="360000"/>
          </a:xfrm>
        </p:grpSpPr>
        <p:sp>
          <p:nvSpPr>
            <p:cNvPr id="30" name="순서도: 대체 처리 29"/>
            <p:cNvSpPr/>
            <p:nvPr/>
          </p:nvSpPr>
          <p:spPr>
            <a:xfrm>
              <a:off x="8540886" y="6091020"/>
              <a:ext cx="3030705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텍스트 개체 틀 4">
              <a:extLst>
                <a:ext uri="{FF2B5EF4-FFF2-40B4-BE49-F238E27FC236}">
                  <a16:creationId xmlns:a16="http://schemas.microsoft.com/office/drawing/2014/main" id="{BC24DD98-754A-2349-A298-0AB8D2EB0805}"/>
                </a:ext>
              </a:extLst>
            </p:cNvPr>
            <p:cNvSpPr txBox="1">
              <a:spLocks/>
            </p:cNvSpPr>
            <p:nvPr/>
          </p:nvSpPr>
          <p:spPr>
            <a:xfrm>
              <a:off x="8692381" y="6153698"/>
              <a:ext cx="2727715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하지만 숫자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 사라지지는 않습니다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095840" y="194299"/>
            <a:ext cx="13628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ore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변수</a:t>
            </a:r>
            <a:endParaRPr lang="en-US" altLang="en-US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지우기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23081" y="347146"/>
            <a:ext cx="8252816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변수를 삭제하는 것은 특정 위치에 대한 참조를 제거해주는 것을 의미합니다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 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제거하면 어떻게 될까요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163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8200</TotalTime>
  <Words>1109</Words>
  <Application>Microsoft Macintosh PowerPoint</Application>
  <PresentationFormat>와이드스크린</PresentationFormat>
  <Paragraphs>176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경기천년제목 Bold</vt:lpstr>
      <vt:lpstr>경기천년제목 Light</vt:lpstr>
      <vt:lpstr>경기천년제목 Medium</vt:lpstr>
      <vt:lpstr>에스코어 드림 3 Light</vt:lpstr>
      <vt:lpstr>에스코어 드림 5 Medium</vt:lpstr>
      <vt:lpstr>에스코어 드림 7 ExtraBold</vt:lpstr>
      <vt:lpstr>맑은 고딕</vt:lpstr>
      <vt:lpstr>S-Core Dream 4 Regular</vt:lpstr>
      <vt:lpstr>S-Core Dream 5 Medium</vt:lpstr>
      <vt:lpstr>S-Core Dream 6 Bold</vt:lpstr>
      <vt:lpstr>S-Core Dream 7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Microsoft Office User</cp:lastModifiedBy>
  <cp:revision>158</cp:revision>
  <dcterms:created xsi:type="dcterms:W3CDTF">2020-07-01T13:16:47Z</dcterms:created>
  <dcterms:modified xsi:type="dcterms:W3CDTF">2021-01-06T07:41:42Z</dcterms:modified>
</cp:coreProperties>
</file>